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6" d="100"/>
          <a:sy n="126" d="100"/>
        </p:scale>
        <p:origin x="2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title>
      <c:tx>
        <c:rich>
          <a:bodyPr/>
          <a:lstStyle/>
          <a:p>
            <a:pPr>
              <a:defRPr sz="1400" b="0" i="0" u="none" strike="noStrike">
                <a:solidFill>
                  <a:srgbClr val="030A18"/>
                </a:solidFill>
                <a:latin typeface="Arial"/>
              </a:defRPr>
            </a:pPr>
            <a:r>
              <a:rPr lang="ja-JP" altLang="en-US" sz="1400" b="0" i="0" u="none" strike="noStrike">
                <a:solidFill>
                  <a:srgbClr val="030A18"/>
                </a:solidFill>
                <a:latin typeface="Arial"/>
              </a:rPr>
              <a:t>週次リターン比較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AI戦略</c:v>
                </c:pt>
              </c:strCache>
            </c:strRef>
          </c:tx>
          <c:spPr>
            <a:ln w="25400" cap="flat">
              <a:solidFill>
                <a:srgbClr val="27497A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27497A"/>
              </a:solidFill>
              <a:ln w="9525" cap="flat">
                <a:solidFill>
                  <a:srgbClr val="27497A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100</c:v>
                </c:pt>
                <c:pt idx="1">
                  <c:v>102</c:v>
                </c:pt>
                <c:pt idx="2">
                  <c:v>105</c:v>
                </c:pt>
                <c:pt idx="3">
                  <c:v>107</c:v>
                </c:pt>
                <c:pt idx="4">
                  <c:v>110</c:v>
                </c:pt>
                <c:pt idx="5">
                  <c:v>113</c:v>
                </c:pt>
                <c:pt idx="6">
                  <c:v>117</c:v>
                </c:pt>
                <c:pt idx="7">
                  <c:v>120</c:v>
                </c:pt>
                <c:pt idx="8">
                  <c:v>124</c:v>
                </c:pt>
                <c:pt idx="9">
                  <c:v>128</c:v>
                </c:pt>
                <c:pt idx="10">
                  <c:v>133</c:v>
                </c:pt>
                <c:pt idx="11">
                  <c:v>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6D-41DC-A560-FB529D6BDE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S&amp;P 500</c:v>
                </c:pt>
              </c:strCache>
            </c:strRef>
          </c:tx>
          <c:spPr>
            <a:ln w="25400" cap="flat">
              <a:solidFill>
                <a:srgbClr val="6A8BC5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6A8BC5"/>
              </a:solidFill>
              <a:ln w="9525" cap="flat">
                <a:solidFill>
                  <a:srgbClr val="6A8BC5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100</c:v>
                </c:pt>
                <c:pt idx="1">
                  <c:v>101</c:v>
                </c:pt>
                <c:pt idx="2">
                  <c:v>100</c:v>
                </c:pt>
                <c:pt idx="3">
                  <c:v>102</c:v>
                </c:pt>
                <c:pt idx="4">
                  <c:v>103</c:v>
                </c:pt>
                <c:pt idx="5">
                  <c:v>102</c:v>
                </c:pt>
                <c:pt idx="6">
                  <c:v>104</c:v>
                </c:pt>
                <c:pt idx="7">
                  <c:v>105</c:v>
                </c:pt>
                <c:pt idx="8">
                  <c:v>106</c:v>
                </c:pt>
                <c:pt idx="9">
                  <c:v>107</c:v>
                </c:pt>
                <c:pt idx="10">
                  <c:v>109</c:v>
                </c:pt>
                <c:pt idx="11">
                  <c:v>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6D-41DC-A560-FB529D6BDE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日経平均</c:v>
                </c:pt>
              </c:strCache>
            </c:strRef>
          </c:tx>
          <c:spPr>
            <a:ln w="25400" cap="flat">
              <a:solidFill>
                <a:srgbClr val="A4B6B8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A4B6B8"/>
              </a:solidFill>
              <a:ln w="9525" cap="flat">
                <a:solidFill>
                  <a:srgbClr val="A4B6B8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100</c:v>
                </c:pt>
                <c:pt idx="1">
                  <c:v>100</c:v>
                </c:pt>
                <c:pt idx="2">
                  <c:v>101</c:v>
                </c:pt>
                <c:pt idx="3">
                  <c:v>99</c:v>
                </c:pt>
                <c:pt idx="4">
                  <c:v>100</c:v>
                </c:pt>
                <c:pt idx="5">
                  <c:v>98</c:v>
                </c:pt>
                <c:pt idx="6">
                  <c:v>99</c:v>
                </c:pt>
                <c:pt idx="7">
                  <c:v>100</c:v>
                </c:pt>
                <c:pt idx="8">
                  <c:v>101</c:v>
                </c:pt>
                <c:pt idx="9">
                  <c:v>103</c:v>
                </c:pt>
                <c:pt idx="10">
                  <c:v>102</c:v>
                </c:pt>
                <c:pt idx="11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C6D-41DC-A560-FB529D6BDE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ja-JP" altLang="en-US" b="0" i="0" u="none" strike="noStrike">
                    <a:solidFill>
                      <a:srgbClr val="000000"/>
                    </a:solidFill>
                    <a:latin typeface="Arial"/>
                  </a:rPr>
                  <a:t>週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ja-JP" altLang="en-US" b="0" i="0" u="none" strike="noStrike">
                    <a:solidFill>
                      <a:srgbClr val="000000"/>
                    </a:solidFill>
                    <a:latin typeface="Arial"/>
                  </a:rPr>
                  <a:t>指数値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t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73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hyperlink" Target="https://en.wikipedia.org/wiki/Nikkei_225#:~:text=Nikkei%20index,index%20is%20calculated%20every%20five" TargetMode="External"/><Relationship Id="rId4" Type="http://schemas.openxmlformats.org/officeDocument/2006/relationships/image" Target="../media/image15.svg"/><Relationship Id="rId9" Type="http://schemas.openxmlformats.org/officeDocument/2006/relationships/hyperlink" Target="https://en.wikipedia.org/wiki/S&amp;P_500#:~:text=The%20Standard%20and%20Poor%27s%20500%2C,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hyperlink" Target="https://pypi.org/project/yfinance/#:~:text=yfinance%20offers%20a%20Pythonic%20way,market%20data%20from%20Yahoo%21%E2%93%87%20finance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docs.python.org/3/library/smtplib.html#:~:text=The%20smtplib%20module%20defines%20an,ESMTP%20operation%2C%20consult%20RFC%20821" TargetMode="External"/><Relationship Id="rId10" Type="http://schemas.openxmlformats.org/officeDocument/2006/relationships/image" Target="../media/image25.svg"/><Relationship Id="rId4" Type="http://schemas.openxmlformats.org/officeDocument/2006/relationships/image" Target="../media/image5.svg"/><Relationship Id="rId9" Type="http://schemas.openxmlformats.org/officeDocument/2006/relationships/image" Target="../media/image24.png"/><Relationship Id="rId14" Type="http://schemas.openxmlformats.org/officeDocument/2006/relationships/hyperlink" Target="https://www.crummy.com/software/BeautifulSoup/bs4/doc/#:~:text=Beautiful%20Soup%20is%20a%20Python,hours%20or%20days%20of%20work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hyperlink" Target="https://pandas.pydata.org/#:~:text=pandas%20is%20a%20fast%2C%20powerful%2C,of%20the%20Python%20programming%20languag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hyperlink" Target="https://docs.python.org/3/library/smtplib.html#:~:text=The%20smtplib%20module%20defines%20an,ESMTP%20operation%2C%20consult%20RFC%20821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www.crummy.com/software/BeautifulSoup/bs4/doc/#:~:text=Beautiful%20Soup%20is%20a%20Python,hours%20or%20days%20of%20wor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34.png"/><Relationship Id="rId5" Type="http://schemas.openxmlformats.org/officeDocument/2006/relationships/image" Target="../media/image10.png"/><Relationship Id="rId15" Type="http://schemas.openxmlformats.org/officeDocument/2006/relationships/hyperlink" Target="https://pypi.org/project/yfinance/#:~:text=yfinance%20offers%20a%20Pythonic%20way,market%20data%20from%20Yahoo%21%E2%93%87%20finance" TargetMode="External"/><Relationship Id="rId10" Type="http://schemas.openxmlformats.org/officeDocument/2006/relationships/image" Target="../media/image33.svg"/><Relationship Id="rId19" Type="http://schemas.openxmlformats.org/officeDocument/2006/relationships/hyperlink" Target="https://en.wikipedia.org/wiki/Scikit-learn#:~:text=scikit,learn%20is%20a%20%2095" TargetMode="External"/><Relationship Id="rId4" Type="http://schemas.openxmlformats.org/officeDocument/2006/relationships/image" Target="../media/image29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hyperlink" Target="https://pypi.org/project/yfinance/#:~:text=yfinance%20offers%20a%20Pythonic%20way,market%20data%20from%20Yahoo%21%E2%93%87%20finance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hyperlink" Target="https://docs.python.org/3/library/smtplib.html#:~:text=The%20smtplib%20module%20defines%20an,ESMTP%20operation%2C%20consult%20RFC%20821" TargetMode="External"/><Relationship Id="rId10" Type="http://schemas.openxmlformats.org/officeDocument/2006/relationships/image" Target="../media/image5.svg"/><Relationship Id="rId4" Type="http://schemas.openxmlformats.org/officeDocument/2006/relationships/image" Target="../media/image33.svg"/><Relationship Id="rId9" Type="http://schemas.openxmlformats.org/officeDocument/2006/relationships/image" Target="../media/image4.png"/><Relationship Id="rId14" Type="http://schemas.openxmlformats.org/officeDocument/2006/relationships/hyperlink" Target="https://www.crummy.com/software/BeautifulSoup/bs4/doc/#:~:text=Beautiful%20Soup%20is%20a%20Python,hours%20or%20days%20of%20wor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ypi.org/project/yfinance/#:~:text=yfinance%20offers%20a%20Pythonic%20way,market%20data%20from%20Yahoo%21%E2%93%87%20financ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hyperlink" Target="https://pandas.pydata.org/#:~:text=pandas%20is%20a%20fast%2C%20powerful%2C,of%20the%20Python%20programming%20language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6.png"/><Relationship Id="rId5" Type="http://schemas.openxmlformats.org/officeDocument/2006/relationships/image" Target="../media/image32.png"/><Relationship Id="rId15" Type="http://schemas.openxmlformats.org/officeDocument/2006/relationships/hyperlink" Target="https://docs.python.org/3/library/smtplib.html#:~:text=The%20smtplib%20module%20defines%20an,ESMTP%20operation%2C%20consult%20RFC%20821" TargetMode="External"/><Relationship Id="rId10" Type="http://schemas.openxmlformats.org/officeDocument/2006/relationships/image" Target="../media/image37.svg"/><Relationship Id="rId4" Type="http://schemas.openxmlformats.org/officeDocument/2006/relationships/image" Target="../media/image27.svg"/><Relationship Id="rId9" Type="http://schemas.openxmlformats.org/officeDocument/2006/relationships/image" Target="../media/image36.png"/><Relationship Id="rId14" Type="http://schemas.openxmlformats.org/officeDocument/2006/relationships/hyperlink" Target="https://www.crummy.com/software/BeautifulSoup/bs4/doc/#:~:text=Beautiful%20Soup%20is%20a%20Python,hours%20or%20days%20of%20work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hyperlink" Target="https://pypi.org/project/yfinance/#:~:text=yfinance%20offers%20a%20Pythonic%20way,market%20data%20from%20Yahoo%21%E2%93%87%20finance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5" Type="http://schemas.openxmlformats.org/officeDocument/2006/relationships/hyperlink" Target="https://docs.python.org/3/library/smtplib.html#:~:text=The%20smtplib%20module%20defines%20an,ESMTP%20operation%2C%20consult%20RFC%20821" TargetMode="External"/><Relationship Id="rId10" Type="http://schemas.openxmlformats.org/officeDocument/2006/relationships/image" Target="../media/image41.svg"/><Relationship Id="rId4" Type="http://schemas.openxmlformats.org/officeDocument/2006/relationships/image" Target="../media/image31.svg"/><Relationship Id="rId9" Type="http://schemas.openxmlformats.org/officeDocument/2006/relationships/image" Target="../media/image40.png"/><Relationship Id="rId14" Type="http://schemas.openxmlformats.org/officeDocument/2006/relationships/hyperlink" Target="https://www.crummy.com/software/BeautifulSoup/bs4/doc/#:~:text=Beautiful%20Soup%20is%20a%20Python,hours%20or%20days%20of%20wor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cached_assets_used/title_background.png"/>
          <p:cNvPicPr>
            <a:picLocks noChangeAspect="1"/>
          </p:cNvPicPr>
          <p:nvPr/>
        </p:nvPicPr>
        <p:blipFill>
          <a:blip r:embed="rId3"/>
          <a:srcRect l="18116" r="18116"/>
          <a:stretch/>
        </p:blipFill>
        <p:spPr>
          <a:xfrm>
            <a:off x="5120640" y="457200"/>
            <a:ext cx="4023360" cy="4206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463040"/>
            <a:ext cx="4572000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株価シミュレーション
</a:t>
            </a:r>
            <a:r>
              <a:rPr lang="en-US" sz="28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自動投資戦略アプリ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57200" y="3383280"/>
            <a:ext cx="45720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AIによる週次最適投資戦略</a:t>
            </a:r>
            <a:endParaRPr lang="en-US" sz="1600" dirty="0"/>
          </a:p>
          <a:p>
            <a:pPr marL="0" indent="0">
              <a:buNone/>
            </a:pPr>
            <a:r>
              <a:rPr lang="en-US" sz="1600" i="1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株価シミュレーション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まとめ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4754880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ご清聴ありがとうございました！
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本アプリは、AI、データ分析、Webスクレイピング、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通知システムを組み合わせて、投資戦略の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シミュレーションを自動化することを示しました。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今後はさまざまな戦略を試したり、新しいデータソースを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追加して、さらなる知見を得てみてください。</a:t>
            </a:r>
            <a:endParaRPr lang="en-US" sz="2000" dirty="0"/>
          </a:p>
        </p:txBody>
      </p:sp>
      <p:pic>
        <p:nvPicPr>
          <p:cNvPr id="4" name="Image 0" descr="/home/oai/share/cached_assets_used/closing_background.png"/>
          <p:cNvPicPr>
            <a:picLocks noChangeAspect="1"/>
          </p:cNvPicPr>
          <p:nvPr/>
        </p:nvPicPr>
        <p:blipFill>
          <a:blip r:embed="rId3"/>
          <a:srcRect l="11111" r="11111"/>
          <a:stretch/>
        </p:blipFill>
        <p:spPr>
          <a:xfrm>
            <a:off x="5486400" y="1371600"/>
            <a:ext cx="3200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アジェンダ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18872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" y="1298448"/>
            <a:ext cx="228600" cy="228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4400" y="126187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概要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457200" y="169164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640" y="1801368"/>
            <a:ext cx="22860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4400" y="176479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主要機能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57200" y="219456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640" y="2304288"/>
            <a:ext cx="228600" cy="2286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4400" y="226771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技術スタック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457200" y="269748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640" y="2807208"/>
            <a:ext cx="228600" cy="2286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4400" y="277063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ワークフロー</a:t>
            </a:r>
            <a:endParaRPr lang="en-US" sz="1400" dirty="0"/>
          </a:p>
        </p:txBody>
      </p:sp>
      <p:sp>
        <p:nvSpPr>
          <p:cNvPr id="15" name="Shape 9"/>
          <p:cNvSpPr/>
          <p:nvPr/>
        </p:nvSpPr>
        <p:spPr>
          <a:xfrm>
            <a:off x="457200" y="320040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640" y="3310128"/>
            <a:ext cx="228600" cy="2286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14400" y="327355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シミュレーション結果</a:t>
            </a:r>
            <a:endParaRPr lang="en-US" sz="1400" dirty="0"/>
          </a:p>
        </p:txBody>
      </p:sp>
      <p:sp>
        <p:nvSpPr>
          <p:cNvPr id="18" name="Shape 11"/>
          <p:cNvSpPr/>
          <p:nvPr/>
        </p:nvSpPr>
        <p:spPr>
          <a:xfrm>
            <a:off x="457200" y="370332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640" y="3813048"/>
            <a:ext cx="228600" cy="2286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14400" y="377647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スキルと実行方法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概要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645920"/>
            <a:ext cx="256032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457200" y="1645920"/>
            <a:ext cx="2560320" cy="45720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60" y="1737360"/>
            <a:ext cx="274320" cy="2743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0120" y="1755648"/>
            <a:ext cx="20116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S&amp;P 500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0080" y="2194560"/>
            <a:ext cx="219456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米国の大型株を対象とした</a:t>
            </a:r>
            <a:endParaRPr lang="en-US" sz="12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代表的な株価指数で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時価総額の約80%をカバー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します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3291840" y="1645920"/>
            <a:ext cx="256032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Shape 6"/>
          <p:cNvSpPr/>
          <p:nvPr/>
        </p:nvSpPr>
        <p:spPr>
          <a:xfrm>
            <a:off x="3291840" y="1645920"/>
            <a:ext cx="2560320" cy="457200"/>
          </a:xfrm>
          <a:prstGeom prst="rect">
            <a:avLst/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9000" y="1737360"/>
            <a:ext cx="274320" cy="27432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794760" y="1755648"/>
            <a:ext cx="20116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日経平均株価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3474720" y="2194560"/>
            <a:ext cx="219456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東京証券取引所の225銘柄で構成される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価格加重指数です。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126480" y="1645920"/>
            <a:ext cx="256032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Shape 10"/>
          <p:cNvSpPr/>
          <p:nvPr/>
        </p:nvSpPr>
        <p:spPr>
          <a:xfrm>
            <a:off x="6126480" y="1645920"/>
            <a:ext cx="2560320" cy="45720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3640" y="1737360"/>
            <a:ext cx="274320" cy="27432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629400" y="1755648"/>
            <a:ext cx="20116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AI戦略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6309360" y="2194560"/>
            <a:ext cx="219456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AIが週次で売買条件を最適化し</a:t>
            </a:r>
            <a:r>
              <a:rPr lang="ja-JP" alt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、</a:t>
            </a: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自動的に戦略を</a:t>
            </a:r>
            <a:endParaRPr lang="en-US" sz="12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決定します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9"/>
              </a:rPr>
              <a:t>[1]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0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主要機能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64592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82880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181051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株価シミュレーション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0080" y="219456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AIが週次で売買を実行し</a:t>
            </a:r>
            <a:endParaRPr lang="en-US" sz="11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1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リターンを計算します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3291840" y="164592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720" y="182880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40480" y="181051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通知機能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3474720" y="219456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売買時にメールで通知します。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6126480" y="164592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9360" y="1828800"/>
            <a:ext cx="320040" cy="3200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75120" y="181051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レポート作成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309360" y="219456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投資結果を週次でレポートしてメール送信します。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1874520" y="333756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3520440"/>
            <a:ext cx="320040" cy="3200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423160" y="350215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銘柄リスト更新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2057400" y="388620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Wikipediaから構成銘柄を月1回自動更新します。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709160" y="3337560"/>
            <a:ext cx="256032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2040" y="3520440"/>
            <a:ext cx="320040" cy="32004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57800" y="3502152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戦略再構築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4892040" y="3886200"/>
            <a:ext cx="219456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AIが週次で投資戦略を最適化</a:t>
            </a:r>
            <a:endParaRPr lang="en-US" sz="11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1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します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3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技術スタック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645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82880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1783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&amp; pandas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0080" y="2103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3.xとpandasで高速かつ柔軟なデータ分析を実現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4800600" y="1645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3480" y="182880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49240" y="1783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scikit‑learn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4983480" y="2103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各種機械学習アルゴリズムとツールを提供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457200" y="2788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" y="2971800"/>
            <a:ext cx="320040" cy="3200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05840" y="2926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yfinance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40080" y="3246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Yahoo Finance APIから市場データを取得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4800600" y="2788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3480" y="2971800"/>
            <a:ext cx="320040" cy="3200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349240" y="2926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BeautifulSoup4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4983480" y="3246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HTML/XMLを解析して情報抽出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57200" y="3931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0080" y="4114800"/>
            <a:ext cx="320040" cy="32004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05840" y="4069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smtplib/email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640080" y="4389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メール送信と通知のためのSMTPクライアント</a:t>
            </a:r>
            <a:endParaRPr lang="en-US" sz="1100" dirty="0"/>
          </a:p>
        </p:txBody>
      </p:sp>
      <p:sp>
        <p:nvSpPr>
          <p:cNvPr id="23" name="Shape 16"/>
          <p:cNvSpPr/>
          <p:nvPr/>
        </p:nvSpPr>
        <p:spPr>
          <a:xfrm>
            <a:off x="4800600" y="3931920"/>
            <a:ext cx="3886200" cy="914400"/>
          </a:xfrm>
          <a:prstGeom prst="roundRect">
            <a:avLst>
              <a:gd name="adj" fmla="val 5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3480" y="4114800"/>
            <a:ext cx="320040" cy="32004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349240" y="4069080"/>
            <a:ext cx="3154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matplotlib</a:t>
            </a:r>
            <a:endParaRPr lang="en-US" sz="1400" dirty="0"/>
          </a:p>
        </p:txBody>
      </p:sp>
      <p:sp>
        <p:nvSpPr>
          <p:cNvPr id="26" name="Text 18"/>
          <p:cNvSpPr/>
          <p:nvPr/>
        </p:nvSpPr>
        <p:spPr>
          <a:xfrm>
            <a:off x="4983480" y="438912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データ可視化とグラフ描画に使用</a:t>
            </a:r>
            <a:endParaRPr lang="en-US" sz="1100" dirty="0"/>
          </a:p>
        </p:txBody>
      </p:sp>
      <p:sp>
        <p:nvSpPr>
          <p:cNvPr id="27" name="Text 19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5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6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7"/>
              </a:rPr>
              <a:t>[5]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8"/>
              </a:rPr>
              <a:t>[6]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9"/>
              </a:rPr>
              <a:t>[7]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ワークフロー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54864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2240280"/>
            <a:ext cx="274320" cy="274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2240280"/>
            <a:ext cx="97840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銘柄リスト取得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2029968" y="2331720"/>
            <a:ext cx="146304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Shape 4"/>
          <p:cNvSpPr/>
          <p:nvPr/>
        </p:nvSpPr>
        <p:spPr>
          <a:xfrm>
            <a:off x="219456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1720" y="2240280"/>
            <a:ext cx="274320" cy="274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651760" y="2240280"/>
            <a:ext cx="868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データ</a:t>
            </a:r>
            <a:endParaRPr lang="en-US" sz="1200" b="1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取得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3675888" y="2331720"/>
            <a:ext cx="146304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384048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7640" y="2240280"/>
            <a:ext cx="274320" cy="27432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297680" y="2240280"/>
            <a:ext cx="868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AI戦略</a:t>
            </a:r>
            <a:endParaRPr lang="en-US" sz="1200" b="1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決定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321808" y="2331720"/>
            <a:ext cx="146304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Shape 10"/>
          <p:cNvSpPr/>
          <p:nvPr/>
        </p:nvSpPr>
        <p:spPr>
          <a:xfrm>
            <a:off x="548640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23560" y="2240280"/>
            <a:ext cx="274320" cy="2743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943600" y="2240280"/>
            <a:ext cx="97840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売買</a:t>
            </a:r>
            <a:endParaRPr lang="en-US" sz="1200" b="1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シミュレーション</a:t>
            </a:r>
            <a:endParaRPr lang="en-US" sz="1200" dirty="0"/>
          </a:p>
        </p:txBody>
      </p:sp>
      <p:sp>
        <p:nvSpPr>
          <p:cNvPr id="18" name="Shape 12"/>
          <p:cNvSpPr/>
          <p:nvPr/>
        </p:nvSpPr>
        <p:spPr>
          <a:xfrm>
            <a:off x="6967728" y="2331720"/>
            <a:ext cx="146304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Shape 13"/>
          <p:cNvSpPr/>
          <p:nvPr/>
        </p:nvSpPr>
        <p:spPr>
          <a:xfrm>
            <a:off x="7132320" y="210312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9480" y="2240280"/>
            <a:ext cx="274320" cy="27432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589520" y="2240280"/>
            <a:ext cx="868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通知</a:t>
            </a:r>
            <a:r>
              <a:rPr lang="en-US" sz="1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</a:p>
          <a:p>
            <a:pPr marL="0" indent="0">
              <a:buNone/>
            </a:pPr>
            <a:r>
              <a:rPr lang="en-US" sz="12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レポート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3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シミュレーション結果</a:t>
            </a:r>
            <a:endParaRPr lang="en-US" sz="2400" dirty="0"/>
          </a:p>
        </p:txBody>
      </p:sp>
      <p:graphicFrame>
        <p:nvGraphicFramePr>
          <p:cNvPr id="3" name="Chart 0"/>
          <p:cNvGraphicFramePr/>
          <p:nvPr/>
        </p:nvGraphicFramePr>
        <p:xfrm>
          <a:off x="640080" y="2011680"/>
          <a:ext cx="786384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1"/>
          <p:cNvSpPr/>
          <p:nvPr/>
        </p:nvSpPr>
        <p:spPr>
          <a:xfrm>
            <a:off x="640080" y="1280160"/>
            <a:ext cx="7863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結果概要
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仮想的なシナリオでは、AI戦略が約38%のリターンを達成し、</a:t>
            </a:r>
            <a:endParaRPr lang="en-US" sz="1600" dirty="0"/>
          </a:p>
          <a:p>
            <a:pPr marL="0" indent="0" algn="l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S&amp;P 500や日経平均を大きく上回りました。</a:t>
            </a:r>
            <a:endParaRPr lang="en-US" sz="1600" dirty="0"/>
          </a:p>
          <a:p>
            <a:pPr marL="0" indent="0" algn="l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週次リターンを比較することで、ポートフォリオのパフォーマンスを可視化できます。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4"/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身につくスキル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1755648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73736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AIによる金融モデリング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400" y="2304288"/>
            <a:ext cx="274320" cy="274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80160" y="228600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Webスクレイピングとデータ取得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400" y="2852928"/>
            <a:ext cx="274320" cy="2743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80160" y="283464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メール通知システム構築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4400" y="3401568"/>
            <a:ext cx="274320" cy="2743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80160" y="338328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データ可視化とレポーティング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400" y="3950208"/>
            <a:ext cx="274320" cy="2743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80160" y="393192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Python開発</a:t>
            </a:r>
            <a:endParaRPr lang="en-US" sz="1400" dirty="0"/>
          </a:p>
        </p:txBody>
      </p:sp>
      <p:sp>
        <p:nvSpPr>
          <p:cNvPr id="13" name="Text 6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3"/>
              </a:rPr>
              <a:t>[6]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実行方法と留意点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73736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1691640"/>
            <a:ext cx="4206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リポジトリをクローン
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 cloneでソースコードを取得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" y="2286000"/>
            <a:ext cx="274320" cy="274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5840" y="2240280"/>
            <a:ext cx="4206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依存関係のインストール
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 install -r requirements.txtを実行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" y="2834640"/>
            <a:ext cx="274320" cy="2743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5840" y="2788920"/>
            <a:ext cx="4206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アプリの実行
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main.pyでシミュレーション開始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080" y="3383280"/>
            <a:ext cx="274320" cy="2743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5840" y="3337560"/>
            <a:ext cx="4206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APIキー・認証情報設定
</a:t>
            </a:r>
            <a:r>
              <a:rPr lang="en-US" sz="11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個人のAPIキーやメールアドレスを設定ファイルに追記</a:t>
            </a:r>
            <a:endParaRPr lang="en-US" sz="1400" dirty="0"/>
          </a:p>
        </p:txBody>
      </p:sp>
      <p:sp>
        <p:nvSpPr>
          <p:cNvPr id="11" name="Shape 5"/>
          <p:cNvSpPr/>
          <p:nvPr/>
        </p:nvSpPr>
        <p:spPr>
          <a:xfrm>
            <a:off x="5760720" y="1828800"/>
            <a:ext cx="2926080" cy="2194560"/>
          </a:xfrm>
          <a:prstGeom prst="roundRect">
            <a:avLst>
              <a:gd name="adj" fmla="val 2083"/>
            </a:avLst>
          </a:prstGeom>
          <a:solidFill>
            <a:srgbClr val="FFF5E6"/>
          </a:solidFill>
          <a:ln w="12700">
            <a:solidFill>
              <a:srgbClr val="F5B04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97880" y="2011680"/>
            <a:ext cx="320040" cy="3200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309360" y="1965960"/>
            <a:ext cx="219456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D354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注意事項
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本アプリは投資助言を目的としたものではなく、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個人学習・技術デモ用途です。</a:t>
            </a:r>
            <a:endParaRPr lang="en-US" sz="1400" dirty="0"/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実データは含まれておらず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、</a:t>
            </a: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APIキーや</a:t>
            </a:r>
            <a:endParaRPr lang="en-US" sz="14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個人メールアドレス情報は各自で設定してください。</a:t>
            </a:r>
            <a:endParaRPr lang="en-US" sz="1400" dirty="0"/>
          </a:p>
        </p:txBody>
      </p:sp>
      <p:sp>
        <p:nvSpPr>
          <p:cNvPr id="14" name="Text 7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3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285</Words>
  <Application>Microsoft Office PowerPoint</Application>
  <PresentationFormat>画面に合わせる (16:9)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智紀 大塚</cp:lastModifiedBy>
  <cp:revision>3</cp:revision>
  <dcterms:created xsi:type="dcterms:W3CDTF">2025-07-26T12:39:26Z</dcterms:created>
  <dcterms:modified xsi:type="dcterms:W3CDTF">2025-07-26T13:53:56Z</dcterms:modified>
</cp:coreProperties>
</file>